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313" r:id="rId2"/>
    <p:sldId id="320" r:id="rId3"/>
    <p:sldId id="321" r:id="rId4"/>
    <p:sldId id="322" r:id="rId5"/>
    <p:sldId id="323" r:id="rId6"/>
    <p:sldId id="324" r:id="rId7"/>
    <p:sldId id="325" r:id="rId8"/>
    <p:sldId id="326" r:id="rId9"/>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6820E4-472F-002A-E2FE-84FC45219365}"/>
              </a:ext>
            </a:extLst>
          </p:cNvPr>
          <p:cNvSpPr>
            <a:spLocks noGrp="1"/>
          </p:cNvSpPr>
          <p:nvPr>
            <p:ph type="hdr" sz="quarter"/>
          </p:nvPr>
        </p:nvSpPr>
        <p:spPr>
          <a:xfrm>
            <a:off x="0" y="0"/>
            <a:ext cx="3078383" cy="513749"/>
          </a:xfrm>
          <a:prstGeom prst="rect">
            <a:avLst/>
          </a:prstGeom>
        </p:spPr>
        <p:txBody>
          <a:bodyPr vert="horz" lIns="97201" tIns="48600" rIns="97201" bIns="48600" rtlCol="0"/>
          <a:lstStyle>
            <a:lvl1pPr algn="l">
              <a:defRPr sz="1300"/>
            </a:lvl1pPr>
          </a:lstStyle>
          <a:p>
            <a:r>
              <a:rPr lang="en-US" sz="1000">
                <a:latin typeface="Arial" panose="020B0604020202020204" pitchFamily="34" charset="0"/>
                <a:cs typeface="Arial" panose="020B0604020202020204" pitchFamily="34" charset="0"/>
              </a:rPr>
              <a:t>Class – A Study Of The Psalms (79)</a:t>
            </a:r>
          </a:p>
        </p:txBody>
      </p:sp>
      <p:sp>
        <p:nvSpPr>
          <p:cNvPr id="3" name="Date Placeholder 2">
            <a:extLst>
              <a:ext uri="{FF2B5EF4-FFF2-40B4-BE49-F238E27FC236}">
                <a16:creationId xmlns:a16="http://schemas.microsoft.com/office/drawing/2014/main" id="{9F23E7F1-077D-7943-6262-8E258BC9C1B7}"/>
              </a:ext>
            </a:extLst>
          </p:cNvPr>
          <p:cNvSpPr>
            <a:spLocks noGrp="1"/>
          </p:cNvSpPr>
          <p:nvPr>
            <p:ph type="dt" sz="quarter" idx="1"/>
          </p:nvPr>
        </p:nvSpPr>
        <p:spPr>
          <a:xfrm>
            <a:off x="4022486" y="0"/>
            <a:ext cx="3078383" cy="513749"/>
          </a:xfrm>
          <a:prstGeom prst="rect">
            <a:avLst/>
          </a:prstGeom>
        </p:spPr>
        <p:txBody>
          <a:bodyPr vert="horz" lIns="97201" tIns="48600" rIns="97201" bIns="48600" rtlCol="0"/>
          <a:lstStyle>
            <a:lvl1pPr algn="r">
              <a:defRPr sz="1300"/>
            </a:lvl1pPr>
          </a:lstStyle>
          <a:p>
            <a:r>
              <a:rPr lang="en-US" sz="1000">
                <a:latin typeface="Arial" panose="020B0604020202020204" pitchFamily="34" charset="0"/>
                <a:cs typeface="Arial" panose="020B0604020202020204" pitchFamily="34" charset="0"/>
              </a:rPr>
              <a:t>7/2/2023 am class</a:t>
            </a:r>
          </a:p>
        </p:txBody>
      </p:sp>
      <p:sp>
        <p:nvSpPr>
          <p:cNvPr id="4" name="Footer Placeholder 3">
            <a:extLst>
              <a:ext uri="{FF2B5EF4-FFF2-40B4-BE49-F238E27FC236}">
                <a16:creationId xmlns:a16="http://schemas.microsoft.com/office/drawing/2014/main" id="{647CDD1C-C0A0-B86E-B610-A1A1FC32345B}"/>
              </a:ext>
            </a:extLst>
          </p:cNvPr>
          <p:cNvSpPr>
            <a:spLocks noGrp="1"/>
          </p:cNvSpPr>
          <p:nvPr>
            <p:ph type="ftr" sz="quarter" idx="2"/>
          </p:nvPr>
        </p:nvSpPr>
        <p:spPr>
          <a:xfrm>
            <a:off x="0" y="9719278"/>
            <a:ext cx="3078383" cy="513749"/>
          </a:xfrm>
          <a:prstGeom prst="rect">
            <a:avLst/>
          </a:prstGeom>
        </p:spPr>
        <p:txBody>
          <a:bodyPr vert="horz" lIns="97201" tIns="48600" rIns="97201" bIns="48600"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848D330D-723A-4BEF-A6E2-A881DBE32684}"/>
              </a:ext>
            </a:extLst>
          </p:cNvPr>
          <p:cNvSpPr>
            <a:spLocks noGrp="1"/>
          </p:cNvSpPr>
          <p:nvPr>
            <p:ph type="sldNum" sz="quarter" idx="3"/>
          </p:nvPr>
        </p:nvSpPr>
        <p:spPr>
          <a:xfrm>
            <a:off x="4022486" y="9719278"/>
            <a:ext cx="3078383" cy="513749"/>
          </a:xfrm>
          <a:prstGeom prst="rect">
            <a:avLst/>
          </a:prstGeom>
        </p:spPr>
        <p:txBody>
          <a:bodyPr vert="horz" lIns="97201" tIns="48600" rIns="97201" bIns="48600" rtlCol="0" anchor="b"/>
          <a:lstStyle>
            <a:lvl1pPr algn="r">
              <a:defRPr sz="1300"/>
            </a:lvl1pPr>
          </a:lstStyle>
          <a:p>
            <a:fld id="{F0F60F3E-F40F-4F55-8ABB-5322E8DE6E1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474415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48" tIns="49524" rIns="99048" bIns="49524" rtlCol="0"/>
          <a:lstStyle>
            <a:lvl1pPr algn="l">
              <a:defRPr sz="1300"/>
            </a:lvl1pPr>
          </a:lstStyle>
          <a:p>
            <a:r>
              <a:rPr lang="en-US"/>
              <a:t>Class – A Study Of The Psalms (79)</a:t>
            </a:r>
          </a:p>
        </p:txBody>
      </p:sp>
      <p:sp>
        <p:nvSpPr>
          <p:cNvPr id="3" name="Date Placeholder 2"/>
          <p:cNvSpPr>
            <a:spLocks noGrp="1"/>
          </p:cNvSpPr>
          <p:nvPr>
            <p:ph type="dt" idx="1"/>
          </p:nvPr>
        </p:nvSpPr>
        <p:spPr>
          <a:xfrm>
            <a:off x="4023093" y="0"/>
            <a:ext cx="3077739" cy="513428"/>
          </a:xfrm>
          <a:prstGeom prst="rect">
            <a:avLst/>
          </a:prstGeom>
        </p:spPr>
        <p:txBody>
          <a:bodyPr vert="horz" lIns="99048" tIns="49524" rIns="99048" bIns="49524" rtlCol="0"/>
          <a:lstStyle>
            <a:lvl1pPr algn="r">
              <a:defRPr sz="1300"/>
            </a:lvl1pPr>
          </a:lstStyle>
          <a:p>
            <a:r>
              <a:rPr lang="en-US"/>
              <a:t>7/2/2023 am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8" tIns="49524" rIns="99048" bIns="49524"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8" tIns="49524" rIns="99048" bIns="49524" rtlCol="0" anchor="b"/>
          <a:lstStyle>
            <a:lvl1pPr algn="r">
              <a:defRPr sz="13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216747">
              <a:defRPr/>
            </a:pPr>
            <a:r>
              <a:rPr lang="en-US" sz="1400">
                <a:solidFill>
                  <a:prstClr val="black"/>
                </a:solidFill>
                <a:latin typeface="Calibri"/>
              </a:rPr>
              <a:t>Class – A Study Of The Psalms (79)</a:t>
            </a:r>
            <a:endParaRPr lang="en-US" sz="1400" dirty="0">
              <a:solidFill>
                <a:prstClr val="black"/>
              </a:solidFill>
              <a:latin typeface="Calibri"/>
            </a:endParaRPr>
          </a:p>
        </p:txBody>
      </p:sp>
      <p:sp>
        <p:nvSpPr>
          <p:cNvPr id="5" name="Date Placeholder 4"/>
          <p:cNvSpPr>
            <a:spLocks noGrp="1"/>
          </p:cNvSpPr>
          <p:nvPr>
            <p:ph type="dt" idx="11"/>
          </p:nvPr>
        </p:nvSpPr>
        <p:spPr/>
        <p:txBody>
          <a:bodyPr/>
          <a:lstStyle/>
          <a:p>
            <a:pPr defTabSz="1216747">
              <a:defRPr/>
            </a:pPr>
            <a:r>
              <a:rPr lang="en-US" sz="1400">
                <a:solidFill>
                  <a:prstClr val="black"/>
                </a:solidFill>
                <a:latin typeface="Calibri"/>
              </a:rPr>
              <a:t>7/2/2023 am class</a:t>
            </a:r>
            <a:endParaRPr lang="en-US" sz="1400" dirty="0">
              <a:solidFill>
                <a:prstClr val="black"/>
              </a:solidFill>
              <a:latin typeface="Calibri"/>
            </a:endParaRPr>
          </a:p>
        </p:txBody>
      </p:sp>
      <p:sp>
        <p:nvSpPr>
          <p:cNvPr id="6" name="Footer Placeholder 5"/>
          <p:cNvSpPr>
            <a:spLocks noGrp="1"/>
          </p:cNvSpPr>
          <p:nvPr>
            <p:ph type="ftr" sz="quarter" idx="12"/>
          </p:nvPr>
        </p:nvSpPr>
        <p:spPr>
          <a:xfrm>
            <a:off x="1" y="11644798"/>
            <a:ext cx="8123481" cy="612995"/>
          </a:xfrm>
        </p:spPr>
        <p:txBody>
          <a:bodyPr/>
          <a:lstStyle/>
          <a:p>
            <a:pPr defTabSz="1216747">
              <a:defRPr/>
            </a:pPr>
            <a:r>
              <a:rPr lang="en-US" sz="500">
                <a:solidFill>
                  <a:srgbClr val="000000"/>
                </a:solidFill>
                <a:latin typeface="Calibri"/>
              </a:rPr>
              <a:t>Randy Childs</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123482" y="11644798"/>
            <a:ext cx="900521" cy="612995"/>
          </a:xfrm>
        </p:spPr>
        <p:txBody>
          <a:bodyPr/>
          <a:lstStyle/>
          <a:p>
            <a:pPr defTabSz="1216747">
              <a:defRPr/>
            </a:pPr>
            <a:fld id="{EC87E0CF-87F6-4B58-B8B8-DCAB2DAAF3CA}" type="slidenum">
              <a:rPr lang="en-US" sz="1400">
                <a:solidFill>
                  <a:prstClr val="black"/>
                </a:solidFill>
                <a:latin typeface="Calibri"/>
              </a:rPr>
              <a:pPr defTabSz="1216747">
                <a:defRPr/>
              </a:pPr>
              <a:t>1</a:t>
            </a:fld>
            <a:endParaRPr lang="en-US" sz="1400" dirty="0">
              <a:solidFill>
                <a:prstClr val="black"/>
              </a:solidFill>
              <a:latin typeface="Calibri"/>
            </a:endParaRPr>
          </a:p>
        </p:txBody>
      </p:sp>
    </p:spTree>
    <p:extLst>
      <p:ext uri="{BB962C8B-B14F-4D97-AF65-F5344CB8AC3E}">
        <p14:creationId xmlns:p14="http://schemas.microsoft.com/office/powerpoint/2010/main" val="1774622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7/7/2023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7/7/2023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911915"/>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1" y="4154810"/>
            <a:ext cx="7681913" cy="707886"/>
          </a:xfrm>
        </p:spPr>
        <p:txBody>
          <a:bodyPr>
            <a:spAutoFit/>
          </a:bodyPr>
          <a:lstStyle/>
          <a:p>
            <a:pPr algn="ctr"/>
            <a:r>
              <a:rPr lang="en-US" sz="4000" dirty="0">
                <a:solidFill>
                  <a:schemeClr val="tx1"/>
                </a:solidFill>
                <a:latin typeface="Segoe UI Semibold" pitchFamily="34" charset="0"/>
                <a:cs typeface="Segoe UI Semibold" pitchFamily="34" charset="0"/>
              </a:rPr>
              <a:t>Psalms 32</a:t>
            </a:r>
          </a:p>
        </p:txBody>
      </p:sp>
      <p:sp>
        <p:nvSpPr>
          <p:cNvPr id="6" name="TextBox 5">
            <a:extLst>
              <a:ext uri="{FF2B5EF4-FFF2-40B4-BE49-F238E27FC236}">
                <a16:creationId xmlns:a16="http://schemas.microsoft.com/office/drawing/2014/main" id="{9240CDEF-BF0A-F32D-226D-364D3D16D313}"/>
              </a:ext>
            </a:extLst>
          </p:cNvPr>
          <p:cNvSpPr txBox="1"/>
          <p:nvPr/>
        </p:nvSpPr>
        <p:spPr>
          <a:xfrm>
            <a:off x="3491703" y="5199687"/>
            <a:ext cx="2222504"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July 2,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Tree>
    <p:extLst>
      <p:ext uri="{BB962C8B-B14F-4D97-AF65-F5344CB8AC3E}">
        <p14:creationId xmlns:p14="http://schemas.microsoft.com/office/powerpoint/2010/main" val="1850691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3185487"/>
          </a:xfrm>
        </p:spPr>
        <p:txBody>
          <a:bodyPr>
            <a:spAutoFit/>
          </a:bodyPr>
          <a:lstStyle/>
          <a:p>
            <a:pPr marL="0" indent="0">
              <a:buNone/>
            </a:pPr>
            <a:r>
              <a:rPr lang="en-US" sz="2800" b="1" dirty="0"/>
              <a:t>Psalms 32:2</a:t>
            </a:r>
            <a:r>
              <a:rPr lang="en-US" sz="2800" i="1" dirty="0"/>
              <a:t>, “</a:t>
            </a:r>
            <a:r>
              <a:rPr lang="en-US" sz="2800" b="1" i="1" dirty="0"/>
              <a:t>How blessed is the man to whom the Lord does not impute iniquity, and in whose spirit there is no deceit!</a:t>
            </a:r>
            <a:r>
              <a:rPr lang="en-US" sz="2800" i="1" dirty="0"/>
              <a:t>”</a:t>
            </a:r>
          </a:p>
          <a:p>
            <a:r>
              <a:rPr lang="en-US" dirty="0"/>
              <a:t> Obviously, the forgiveness of this text is being forgiven by God. </a:t>
            </a:r>
          </a:p>
          <a:p>
            <a:r>
              <a:rPr lang="en-US" dirty="0"/>
              <a:t>This exact verse is quoted by Paul in Romans 4:7-8 where he is dealing with faith that leads to forgiveness.</a:t>
            </a:r>
          </a:p>
          <a:p>
            <a:r>
              <a:rPr lang="en-US" dirty="0"/>
              <a:t> Paul referred to the faith of Abraham who both believed AND obeyed. (Hebrews 11:8, James 2:21-26).</a:t>
            </a:r>
          </a:p>
        </p:txBody>
      </p:sp>
    </p:spTree>
    <p:extLst>
      <p:ext uri="{BB962C8B-B14F-4D97-AF65-F5344CB8AC3E}">
        <p14:creationId xmlns:p14="http://schemas.microsoft.com/office/powerpoint/2010/main" val="2268157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555367"/>
          </a:xfrm>
        </p:spPr>
        <p:txBody>
          <a:bodyPr>
            <a:spAutoFit/>
          </a:bodyPr>
          <a:lstStyle/>
          <a:p>
            <a:pPr marL="0" indent="0">
              <a:buNone/>
            </a:pPr>
            <a:r>
              <a:rPr lang="en-US" sz="2800" b="1" dirty="0"/>
              <a:t>Psalms 32:3-4</a:t>
            </a:r>
            <a:r>
              <a:rPr lang="en-US" sz="2800" i="1" dirty="0"/>
              <a:t>, “</a:t>
            </a:r>
            <a:r>
              <a:rPr lang="en-US" sz="2800" b="1" i="1" dirty="0"/>
              <a:t>When I kept silent about my sin, my body wasted away through my groaning all day long. For day and night Your hand was heavy upon me; My vitality was drained away as with the fever heat of summer</a:t>
            </a:r>
            <a:r>
              <a:rPr lang="en-US" sz="2800" i="1" dirty="0"/>
              <a:t>.”</a:t>
            </a:r>
          </a:p>
          <a:p>
            <a:r>
              <a:rPr lang="en-US" dirty="0"/>
              <a:t> David had to acknowledge his sins.</a:t>
            </a:r>
          </a:p>
          <a:p>
            <a:r>
              <a:rPr lang="en-US" dirty="0"/>
              <a:t>Verse 3 describes one who refuses to admit his sins. Are we ever guilty of that? Examples:</a:t>
            </a:r>
          </a:p>
          <a:p>
            <a:pPr lvl="1"/>
            <a:r>
              <a:rPr lang="en-US" sz="2600" dirty="0"/>
              <a:t>A child who has done something wrong and is afraid or too ashamed to tell his parents.</a:t>
            </a:r>
          </a:p>
          <a:p>
            <a:pPr lvl="1"/>
            <a:r>
              <a:rPr lang="en-US" sz="2600" dirty="0"/>
              <a:t>A spouse who will not face his or her mate with a problem.</a:t>
            </a:r>
          </a:p>
          <a:p>
            <a:r>
              <a:rPr lang="en-US" sz="2800" dirty="0"/>
              <a:t>We feel torn up inside because it is something we NEED to say (though we must find the right way and time to say it).</a:t>
            </a:r>
          </a:p>
        </p:txBody>
      </p:sp>
    </p:spTree>
    <p:extLst>
      <p:ext uri="{BB962C8B-B14F-4D97-AF65-F5344CB8AC3E}">
        <p14:creationId xmlns:p14="http://schemas.microsoft.com/office/powerpoint/2010/main" val="1506577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324535"/>
          </a:xfrm>
        </p:spPr>
        <p:txBody>
          <a:bodyPr>
            <a:spAutoFit/>
          </a:bodyPr>
          <a:lstStyle/>
          <a:p>
            <a:pPr marL="0" indent="0">
              <a:buNone/>
            </a:pPr>
            <a:r>
              <a:rPr lang="en-US" sz="2800" b="1" dirty="0"/>
              <a:t>Psalms 32:3-4</a:t>
            </a:r>
            <a:r>
              <a:rPr lang="en-US" sz="2800" i="1" dirty="0"/>
              <a:t>, “</a:t>
            </a:r>
            <a:r>
              <a:rPr lang="en-US" sz="2800" b="1" i="1" dirty="0"/>
              <a:t>When I kept silent about my sin, my body wasted away through my groaning all day long. For day and night Your hand was heavy upon me; My vitality was drained away as with the fever heat of summer</a:t>
            </a:r>
            <a:r>
              <a:rPr lang="en-US" sz="2800" i="1" dirty="0"/>
              <a:t>.”</a:t>
            </a:r>
          </a:p>
          <a:p>
            <a:r>
              <a:rPr lang="en-US" dirty="0"/>
              <a:t> Do we go about refusing to acknowledge our sins to God?</a:t>
            </a:r>
          </a:p>
          <a:p>
            <a:r>
              <a:rPr lang="en-US" dirty="0"/>
              <a:t>Maybe it is because we are ashamed and think we don’t deserve His forgiveness (which we don’t – but His forgiveness is not based on those terms).</a:t>
            </a:r>
          </a:p>
          <a:p>
            <a:r>
              <a:rPr lang="en-US" dirty="0"/>
              <a:t>Maybe we are choosing to not confront sin in our lives that we know we need to change.</a:t>
            </a:r>
          </a:p>
          <a:p>
            <a:r>
              <a:rPr lang="en-US" dirty="0"/>
              <a:t>Maybe we are living in rebellion are refuse to repent of our wrongdoings.</a:t>
            </a:r>
            <a:endParaRPr lang="en-US" sz="2800" dirty="0"/>
          </a:p>
        </p:txBody>
      </p:sp>
    </p:spTree>
    <p:extLst>
      <p:ext uri="{BB962C8B-B14F-4D97-AF65-F5344CB8AC3E}">
        <p14:creationId xmlns:p14="http://schemas.microsoft.com/office/powerpoint/2010/main" val="1006368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401479"/>
          </a:xfrm>
        </p:spPr>
        <p:txBody>
          <a:bodyPr>
            <a:spAutoFit/>
          </a:bodyPr>
          <a:lstStyle/>
          <a:p>
            <a:pPr marL="0" indent="0">
              <a:buNone/>
            </a:pPr>
            <a:r>
              <a:rPr lang="en-US" sz="2800" b="1" dirty="0"/>
              <a:t>Psalms 32:3-4</a:t>
            </a:r>
            <a:r>
              <a:rPr lang="en-US" sz="2800" i="1" dirty="0"/>
              <a:t>, “</a:t>
            </a:r>
            <a:r>
              <a:rPr lang="en-US" sz="2800" b="1" i="1" dirty="0"/>
              <a:t>When I kept silent about my sin, my body wasted away through my groaning all day long. For day and night Your hand was heavy upon me; My vitality was drained away as with the fever heat of summer.”</a:t>
            </a:r>
          </a:p>
          <a:p>
            <a:r>
              <a:rPr lang="en-US" dirty="0"/>
              <a:t> Whatever the case – if we have not destroyed our conscience – such things will bother us and keep bothering us UNTIL we make it right.</a:t>
            </a:r>
          </a:p>
          <a:p>
            <a:r>
              <a:rPr lang="en-US" dirty="0"/>
              <a:t>Does the “chastening of the Lord” in Hebrews 12:5-11 include our conscience tearing away at us? </a:t>
            </a:r>
          </a:p>
          <a:p>
            <a:r>
              <a:rPr lang="en-US" dirty="0"/>
              <a:t>Our sinful condition tears at us and robs our lives of vitality.</a:t>
            </a:r>
            <a:endParaRPr lang="en-US" sz="2800" dirty="0"/>
          </a:p>
          <a:p>
            <a:r>
              <a:rPr lang="en-US" dirty="0"/>
              <a:t>As long as David kept it within and failed to confess it, he was troubled by it.</a:t>
            </a:r>
          </a:p>
          <a:p>
            <a:r>
              <a:rPr lang="en-US" dirty="0"/>
              <a:t>We NEED to confess our sins to God.</a:t>
            </a:r>
          </a:p>
        </p:txBody>
      </p:sp>
    </p:spTree>
    <p:extLst>
      <p:ext uri="{BB962C8B-B14F-4D97-AF65-F5344CB8AC3E}">
        <p14:creationId xmlns:p14="http://schemas.microsoft.com/office/powerpoint/2010/main" val="1281020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324535"/>
          </a:xfrm>
        </p:spPr>
        <p:txBody>
          <a:bodyPr>
            <a:spAutoFit/>
          </a:bodyPr>
          <a:lstStyle/>
          <a:p>
            <a:pPr marL="0" indent="0">
              <a:buNone/>
            </a:pPr>
            <a:r>
              <a:rPr lang="en-US" sz="2800" b="1" dirty="0"/>
              <a:t>Psalms 32:3-4</a:t>
            </a:r>
            <a:r>
              <a:rPr lang="en-US" sz="2800" i="1" dirty="0"/>
              <a:t>, “</a:t>
            </a:r>
            <a:r>
              <a:rPr lang="en-US" sz="2800" b="1" i="1" dirty="0"/>
              <a:t>When I kept silent about my sin, my body wasted away through my groaning all day long. For day and night Your hand was heavy upon me; My vitality was drained away as with the fever heat of summer.”</a:t>
            </a:r>
          </a:p>
          <a:p>
            <a:r>
              <a:rPr lang="en-US" dirty="0"/>
              <a:t> We have heard the saying, “Confession is good for the soul.” While that saying is not found in the Bible, the principle is certainly taught there.</a:t>
            </a:r>
          </a:p>
          <a:p>
            <a:r>
              <a:rPr lang="en-US" dirty="0"/>
              <a:t>We are called upon to confess our trespasses to God. When we do, He will forgive us. (1 John 1:9)</a:t>
            </a:r>
          </a:p>
          <a:p>
            <a:r>
              <a:rPr lang="en-US" dirty="0"/>
              <a:t>It is interesting to note that the verses before and after verse 9 speak of one saying he has no sin, and the consequences. (1 John 1:8-10)</a:t>
            </a:r>
          </a:p>
          <a:p>
            <a:r>
              <a:rPr lang="en-US" dirty="0"/>
              <a:t>We are taught to confess our trespasses to one another so that we can pray for one another. (James 5:16)</a:t>
            </a:r>
            <a:endParaRPr lang="en-US" sz="2800" dirty="0"/>
          </a:p>
        </p:txBody>
      </p:sp>
    </p:spTree>
    <p:extLst>
      <p:ext uri="{BB962C8B-B14F-4D97-AF65-F5344CB8AC3E}">
        <p14:creationId xmlns:p14="http://schemas.microsoft.com/office/powerpoint/2010/main" val="1245986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493812"/>
          </a:xfrm>
        </p:spPr>
        <p:txBody>
          <a:bodyPr>
            <a:spAutoFit/>
          </a:bodyPr>
          <a:lstStyle/>
          <a:p>
            <a:pPr marL="0" indent="0">
              <a:spcBef>
                <a:spcPts val="0"/>
              </a:spcBef>
              <a:buNone/>
            </a:pPr>
            <a:r>
              <a:rPr lang="en-US" sz="2700" b="1" dirty="0"/>
              <a:t>Psalms 32:6-7</a:t>
            </a:r>
            <a:r>
              <a:rPr lang="en-US" sz="2700" i="1" dirty="0"/>
              <a:t>, “</a:t>
            </a:r>
            <a:r>
              <a:rPr lang="en-US" sz="2700" b="1" i="1" dirty="0"/>
              <a:t>Therefore, let everyone who is godly pray to You in a time when You may be found; Surely in a flood of great waters they will not reach him. You are my hiding place; You preserve me from trouble; You surround me with songs of deliverance</a:t>
            </a:r>
            <a:r>
              <a:rPr lang="en-US" sz="2700" i="1" dirty="0"/>
              <a:t>.”</a:t>
            </a:r>
          </a:p>
          <a:p>
            <a:pPr>
              <a:spcBef>
                <a:spcPts val="0"/>
              </a:spcBef>
            </a:pPr>
            <a:r>
              <a:rPr lang="en-US" sz="2700" dirty="0"/>
              <a:t> The godly will praise Him. “Therefore” ties this verse to the previous verses regarding forgiveness. Forgiveness is the greatest blessing we enjoy as Christians. When we understand, appreciate, seek and receive forgiveness, we praise God. (Psalms 69:13;</a:t>
            </a:r>
            <a:br>
              <a:rPr lang="en-US" sz="2700" dirty="0"/>
            </a:br>
            <a:r>
              <a:rPr lang="en-US" sz="2700" dirty="0"/>
              <a:t>Isaiah 55:6)</a:t>
            </a:r>
          </a:p>
          <a:p>
            <a:pPr>
              <a:spcBef>
                <a:spcPts val="0"/>
              </a:spcBef>
            </a:pPr>
            <a:r>
              <a:rPr lang="en-US" sz="2700" dirty="0"/>
              <a:t>We offer prayers of thanksgiving to God (Romans 12:12; </a:t>
            </a:r>
            <a:br>
              <a:rPr lang="en-US" sz="2700" dirty="0"/>
            </a:br>
            <a:r>
              <a:rPr lang="en-US" sz="2700" dirty="0"/>
              <a:t>1 Corinthians 15:57)</a:t>
            </a:r>
          </a:p>
          <a:p>
            <a:pPr>
              <a:spcBef>
                <a:spcPts val="0"/>
              </a:spcBef>
            </a:pPr>
            <a:r>
              <a:rPr lang="en-US" sz="2700" dirty="0"/>
              <a:t>Do the blessings of God cause us to pray to Him often?</a:t>
            </a:r>
          </a:p>
          <a:p>
            <a:pPr>
              <a:spcBef>
                <a:spcPts val="0"/>
              </a:spcBef>
            </a:pPr>
            <a:r>
              <a:rPr lang="en-US" sz="2700" dirty="0"/>
              <a:t>One trait of the godly is prayer.</a:t>
            </a:r>
          </a:p>
        </p:txBody>
      </p:sp>
    </p:spTree>
    <p:extLst>
      <p:ext uri="{BB962C8B-B14F-4D97-AF65-F5344CB8AC3E}">
        <p14:creationId xmlns:p14="http://schemas.microsoft.com/office/powerpoint/2010/main" val="37464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509200"/>
          </a:xfrm>
        </p:spPr>
        <p:txBody>
          <a:bodyPr>
            <a:spAutoFit/>
          </a:bodyPr>
          <a:lstStyle/>
          <a:p>
            <a:pPr marL="0" indent="0">
              <a:buNone/>
            </a:pPr>
            <a:r>
              <a:rPr lang="en-US" sz="2800" b="1" dirty="0"/>
              <a:t>Psalms 32:6-7</a:t>
            </a:r>
            <a:r>
              <a:rPr lang="en-US" sz="2800" i="1" dirty="0"/>
              <a:t>, “</a:t>
            </a:r>
            <a:r>
              <a:rPr lang="en-US" sz="2800" b="1" i="1" dirty="0"/>
              <a:t>Therefore, let everyone who is godly pray to You in a time when You may be found; Surely in a flood of great waters they will not reach him. You are my hiding place; You preserve me from trouble; You surround me with songs of deliverance</a:t>
            </a:r>
            <a:r>
              <a:rPr lang="en-US" sz="2800" i="1" dirty="0"/>
              <a:t>.”</a:t>
            </a:r>
          </a:p>
          <a:p>
            <a:r>
              <a:rPr lang="en-US" dirty="0"/>
              <a:t> When we pray for deliverance, He delivers us. (Psalms 46:1-3; 69:1; 124:5; 144:7; Isaiah 43:2; 2 Peter 2:4-10)</a:t>
            </a:r>
          </a:p>
          <a:p>
            <a:r>
              <a:rPr lang="en-US" sz="2800" dirty="0"/>
              <a:t>We can hide in Him (Psalms 9:9; 31:20; 91:1; 119:114)</a:t>
            </a:r>
          </a:p>
          <a:p>
            <a:r>
              <a:rPr lang="en-US" sz="2800" dirty="0"/>
              <a:t>We are preserved and protected by Him (Psalms 121:7; </a:t>
            </a:r>
            <a:br>
              <a:rPr lang="en-US" sz="2800" dirty="0"/>
            </a:br>
            <a:r>
              <a:rPr lang="en-US" sz="2800" dirty="0"/>
              <a:t>2 Thessalonians 3:1-3)</a:t>
            </a:r>
          </a:p>
          <a:p>
            <a:r>
              <a:rPr lang="en-US" sz="2800" dirty="0"/>
              <a:t>Songs of deliverance (Exodus 15:1-18; Judges 5:1-31;</a:t>
            </a:r>
            <a:br>
              <a:rPr lang="en-US" sz="2800" dirty="0"/>
            </a:br>
            <a:r>
              <a:rPr lang="en-US" sz="2800" dirty="0"/>
              <a:t>Psalms 40:3-5; Compare Revelation 5:9-14 and 15:2-4)</a:t>
            </a:r>
          </a:p>
        </p:txBody>
      </p:sp>
    </p:spTree>
    <p:extLst>
      <p:ext uri="{BB962C8B-B14F-4D97-AF65-F5344CB8AC3E}">
        <p14:creationId xmlns:p14="http://schemas.microsoft.com/office/powerpoint/2010/main" val="146903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1451</TotalTime>
  <Words>983</Words>
  <Application>Microsoft Office PowerPoint</Application>
  <PresentationFormat>On-screen Show (4:3)</PresentationFormat>
  <Paragraphs>51</Paragraphs>
  <Slides>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Franklin Gothic Book</vt:lpstr>
      <vt:lpstr>Perpetua</vt:lpstr>
      <vt:lpstr>Segoe UI Semibold</vt:lpstr>
      <vt:lpstr>Tahoma</vt:lpstr>
      <vt:lpstr>Times New Roman</vt:lpstr>
      <vt:lpstr>Wingdings 2</vt:lpstr>
      <vt:lpstr>Theme10</vt:lpstr>
      <vt:lpstr>Psalms Of Repentance</vt:lpstr>
      <vt:lpstr>Psalms 32 – Psalms of Repentance</vt:lpstr>
      <vt:lpstr>Psalms 32 – Psalms of Repentance</vt:lpstr>
      <vt:lpstr>Psalms 32 – Psalms of Repentance</vt:lpstr>
      <vt:lpstr>Psalms 32 – Psalms of Repentance</vt:lpstr>
      <vt:lpstr>Psalms 32 – Psalms of Repentance</vt:lpstr>
      <vt:lpstr>Psalms 32 – Psalms of Repentance</vt:lpstr>
      <vt:lpstr>Psalms 32 – Psalms of Repentance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Of Repentance</dc:title>
  <dc:creator>mgalloway2715@gmail.com</dc:creator>
  <cp:lastModifiedBy>Richard Lidh</cp:lastModifiedBy>
  <cp:revision>26</cp:revision>
  <cp:lastPrinted>2023-07-07T18:26:39Z</cp:lastPrinted>
  <dcterms:created xsi:type="dcterms:W3CDTF">2023-05-07T12:43:35Z</dcterms:created>
  <dcterms:modified xsi:type="dcterms:W3CDTF">2023-07-07T18:26:57Z</dcterms:modified>
</cp:coreProperties>
</file>